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57" r:id="rId3"/>
    <p:sldId id="258" r:id="rId4"/>
    <p:sldId id="259" r:id="rId5"/>
    <p:sldId id="288" r:id="rId6"/>
    <p:sldId id="260" r:id="rId7"/>
    <p:sldId id="291" r:id="rId8"/>
    <p:sldId id="263" r:id="rId9"/>
    <p:sldId id="264" r:id="rId10"/>
    <p:sldId id="267" r:id="rId11"/>
    <p:sldId id="268" r:id="rId12"/>
    <p:sldId id="293" r:id="rId13"/>
    <p:sldId id="269" r:id="rId14"/>
    <p:sldId id="270" r:id="rId15"/>
    <p:sldId id="272" r:id="rId16"/>
    <p:sldId id="271" r:id="rId17"/>
    <p:sldId id="273" r:id="rId18"/>
    <p:sldId id="274" r:id="rId19"/>
    <p:sldId id="276" r:id="rId20"/>
    <p:sldId id="275" r:id="rId21"/>
    <p:sldId id="266" r:id="rId22"/>
    <p:sldId id="290"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85" autoAdjust="0"/>
  </p:normalViewPr>
  <p:slideViewPr>
    <p:cSldViewPr snapToGrid="0">
      <p:cViewPr varScale="1">
        <p:scale>
          <a:sx n="60" d="100"/>
          <a:sy n="60" d="100"/>
        </p:scale>
        <p:origin x="7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ata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240111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additional </a:t>
            </a:r>
            <a:r>
              <a:rPr lang="en-US" dirty="0" err="1"/>
              <a:t>modleing</a:t>
            </a:r>
            <a:r>
              <a:rPr lang="en-US" dirty="0"/>
              <a:t> and tool I used to complete the simulation were the camera model to detect the ballons, and the unscented </a:t>
            </a:r>
            <a:r>
              <a:rPr lang="en-US" dirty="0" err="1"/>
              <a:t>Kalment</a:t>
            </a:r>
            <a:r>
              <a:rPr lang="en-US" dirty="0"/>
              <a:t> filter on MATLAB that my professor provided for us for better state estimates.</a:t>
            </a:r>
          </a:p>
          <a:p>
            <a:endParaRPr lang="en-US" dirty="0"/>
          </a:p>
          <a:p>
            <a:r>
              <a:rPr lang="en-US" dirty="0"/>
              <a:t>With all of these models, I simulated how well the drone achieves the goal in the simulation environment, which is to follow the reference trajectory and maintain 0m altitude.   In the next slide you will see the result of the MATLAB simulation I ran, and the reference trajectory I fed into it was a path determined by an algorithm that uses A* method I developed in C++, which I will explain more later.</a:t>
            </a:r>
          </a:p>
          <a:p>
            <a:endParaRPr lang="en-US" dirty="0"/>
          </a:p>
          <a:p>
            <a:r>
              <a:rPr lang="en-US" dirty="0"/>
              <a:t> </a:t>
            </a:r>
          </a:p>
        </p:txBody>
      </p:sp>
      <p:sp>
        <p:nvSpPr>
          <p:cNvPr id="4" name="Slide Number Placeholder 3"/>
          <p:cNvSpPr>
            <a:spLocks noGrp="1"/>
          </p:cNvSpPr>
          <p:nvPr>
            <p:ph type="sldNum" sz="quarter" idx="5"/>
          </p:nvPr>
        </p:nvSpPr>
        <p:spPr/>
        <p:txBody>
          <a:bodyPr/>
          <a:lstStyle/>
          <a:p>
            <a:fld id="{DE54F22B-1B02-4873-9C88-FE93B1047223}" type="slidenum">
              <a:rPr lang="en-US" smtClean="0"/>
              <a:t>15</a:t>
            </a:fld>
            <a:endParaRPr lang="en-US"/>
          </a:p>
        </p:txBody>
      </p:sp>
    </p:spTree>
    <p:extLst>
      <p:ext uri="{BB962C8B-B14F-4D97-AF65-F5344CB8AC3E}">
        <p14:creationId xmlns:p14="http://schemas.microsoft.com/office/powerpoint/2010/main" val="1002538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16</a:t>
            </a:fld>
            <a:endParaRPr lang="en-US"/>
          </a:p>
        </p:txBody>
      </p:sp>
    </p:spTree>
    <p:extLst>
      <p:ext uri="{BB962C8B-B14F-4D97-AF65-F5344CB8AC3E}">
        <p14:creationId xmlns:p14="http://schemas.microsoft.com/office/powerpoint/2010/main" val="2474219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17</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18</a:t>
            </a:fld>
            <a:endParaRPr lang="en-US"/>
          </a:p>
        </p:txBody>
      </p:sp>
    </p:spTree>
    <p:extLst>
      <p:ext uri="{BB962C8B-B14F-4D97-AF65-F5344CB8AC3E}">
        <p14:creationId xmlns:p14="http://schemas.microsoft.com/office/powerpoint/2010/main" val="421520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19</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20</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21</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22</a:t>
            </a:fld>
            <a:endParaRPr lang="en-US"/>
          </a:p>
        </p:txBody>
      </p:sp>
    </p:spTree>
    <p:extLst>
      <p:ext uri="{BB962C8B-B14F-4D97-AF65-F5344CB8AC3E}">
        <p14:creationId xmlns:p14="http://schemas.microsoft.com/office/powerpoint/2010/main" val="159507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school overall, I have </a:t>
            </a:r>
            <a:r>
              <a:rPr lang="en-US" dirty="0" err="1"/>
              <a:t>bneen</a:t>
            </a:r>
            <a:r>
              <a:rPr lang="en-US" dirty="0"/>
              <a:t> taking control courses that allowed me to get a solid knowledge on the classical control concepts, and modeling of dynamic systems.</a:t>
            </a:r>
          </a:p>
          <a:p>
            <a:endParaRPr lang="en-US" dirty="0"/>
          </a:p>
          <a:p>
            <a:r>
              <a:rPr lang="en-US" dirty="0"/>
              <a:t>In the automated Control systems and Dynamic Systems and Control course, I learned how to model relatively simple systems using Bond graphs and representing them in State-space form. I would convert them into transfer functions and analyze them for Controllability  and observability. I  learned to use root locus plots to check its stability and choose specific controller gains to make the system stable.  Lastly, I also learned to use bode plots to analyze for the systems stability through gain </a:t>
            </a:r>
            <a:r>
              <a:rPr lang="en-US" dirty="0" err="1"/>
              <a:t>marigns</a:t>
            </a:r>
            <a:r>
              <a:rPr lang="en-US" dirty="0"/>
              <a:t> and phase margins. The systems I dealt with in those courses were linear systems, and if they were nonlinear it was </a:t>
            </a:r>
            <a:r>
              <a:rPr lang="en-US" dirty="0" err="1"/>
              <a:t>linearzed</a:t>
            </a:r>
            <a:r>
              <a:rPr lang="en-US" dirty="0"/>
              <a:t> to analyze them with classical control method concepts. </a:t>
            </a:r>
          </a:p>
          <a:p>
            <a:endParaRPr lang="en-US" dirty="0"/>
          </a:p>
          <a:p>
            <a:endParaRPr lang="en-US" dirty="0"/>
          </a:p>
          <a:p>
            <a:r>
              <a:rPr lang="en-US" dirty="0"/>
              <a:t> And also after working at blue last year, I felt the need to take aerospace course to become more familiar with aerospace terms and concepts Also the MC analysis I saw  it getting used </a:t>
            </a:r>
            <a:r>
              <a:rPr lang="en-US" dirty="0" err="1"/>
              <a:t>alot</a:t>
            </a:r>
            <a:r>
              <a:rPr lang="en-US" dirty="0"/>
              <a:t>, so the following </a:t>
            </a:r>
            <a:r>
              <a:rPr lang="en-US" dirty="0" err="1"/>
              <a:t>semeseter</a:t>
            </a:r>
            <a:r>
              <a:rPr lang="en-US" dirty="0"/>
              <a:t> I took Spacecraft dynamics in which I learned </a:t>
            </a:r>
            <a:r>
              <a:rPr lang="en-US" dirty="0" err="1"/>
              <a:t>calssiclas</a:t>
            </a:r>
            <a:r>
              <a:rPr lang="en-US" dirty="0"/>
              <a:t> orbit </a:t>
            </a:r>
            <a:r>
              <a:rPr lang="en-US" dirty="0" err="1"/>
              <a:t>detmerination</a:t>
            </a:r>
            <a:r>
              <a:rPr lang="en-US" dirty="0"/>
              <a:t> concepts. In Stochastic Estimation and control course, I got the chance to implement different Kalman filters like the </a:t>
            </a:r>
            <a:r>
              <a:rPr lang="en-US" dirty="0" err="1"/>
              <a:t>kalaman</a:t>
            </a:r>
            <a:r>
              <a:rPr lang="en-US" dirty="0"/>
              <a:t> filter for a </a:t>
            </a:r>
            <a:r>
              <a:rPr lang="en-US" dirty="0" err="1"/>
              <a:t>linea</a:t>
            </a:r>
            <a:r>
              <a:rPr lang="en-US" dirty="0"/>
              <a:t> system, unscented </a:t>
            </a:r>
            <a:r>
              <a:rPr lang="en-US" dirty="0" err="1"/>
              <a:t>kalaman</a:t>
            </a:r>
            <a:r>
              <a:rPr lang="en-US" dirty="0"/>
              <a:t> filter and extended </a:t>
            </a:r>
            <a:r>
              <a:rPr lang="en-US" dirty="0" err="1"/>
              <a:t>kalmaan</a:t>
            </a:r>
            <a:r>
              <a:rPr lang="en-US" dirty="0"/>
              <a:t> filter for nonlinear systems. Also, I got to run MC analysis for the same system as well. The system was a simple cart with a spring and a damper attached to it. </a:t>
            </a:r>
          </a:p>
          <a:p>
            <a:r>
              <a:rPr lang="en-US" dirty="0"/>
              <a:t>And the graph shows the </a:t>
            </a:r>
            <a:r>
              <a:rPr lang="en-US" dirty="0" err="1"/>
              <a:t>the</a:t>
            </a:r>
            <a:r>
              <a:rPr lang="en-US" dirty="0"/>
              <a:t> </a:t>
            </a:r>
            <a:r>
              <a:rPr lang="en-US" dirty="0" err="1"/>
              <a:t>comapripson</a:t>
            </a:r>
            <a:r>
              <a:rPr lang="en-US" dirty="0"/>
              <a:t> of Monte Carlo result with the </a:t>
            </a:r>
            <a:r>
              <a:rPr lang="en-US" dirty="0" err="1"/>
              <a:t>numberical</a:t>
            </a:r>
            <a:r>
              <a:rPr lang="en-US" dirty="0"/>
              <a:t> solution of that system with a certain initial state.</a:t>
            </a:r>
          </a:p>
          <a:p>
            <a:endParaRPr lang="en-US" dirty="0"/>
          </a:p>
          <a:p>
            <a:endParaRPr lang="en-US" dirty="0"/>
          </a:p>
          <a:p>
            <a:r>
              <a:rPr lang="en-US" dirty="0"/>
              <a:t> Aerial robotics course I will talk in much more detail  soon.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23</a:t>
            </a:fld>
            <a:endParaRPr lang="en-US"/>
          </a:p>
        </p:txBody>
      </p:sp>
    </p:spTree>
    <p:extLst>
      <p:ext uri="{BB962C8B-B14F-4D97-AF65-F5344CB8AC3E}">
        <p14:creationId xmlns:p14="http://schemas.microsoft.com/office/powerpoint/2010/main" val="356869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341893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6</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207069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E02CB-8023-14C8-F9CC-206C04114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4ED7A-2691-CECC-C1D9-19075B190B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17C53-86CF-C86E-5A83-BE29AF01BA46}"/>
              </a:ext>
            </a:extLst>
          </p:cNvPr>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a:extLst>
              <a:ext uri="{FF2B5EF4-FFF2-40B4-BE49-F238E27FC236}">
                <a16:creationId xmlns:a16="http://schemas.microsoft.com/office/drawing/2014/main" id="{F0307F01-E38B-1731-083F-091ED61685DC}"/>
              </a:ext>
            </a:extLst>
          </p:cNvPr>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46556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2.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3.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6.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New Graduate Rotation Program– Guidance, Navigation &amp; Control</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8" name="Picture 7" descr="A graph of a circular object with red lines&#10;&#10;Description automatically generated">
            <a:extLst>
              <a:ext uri="{FF2B5EF4-FFF2-40B4-BE49-F238E27FC236}">
                <a16:creationId xmlns:a16="http://schemas.microsoft.com/office/drawing/2014/main" id="{908260D3-3F9A-CDE1-1357-4B4AC8C47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86" y="1559844"/>
            <a:ext cx="5333333" cy="4000000"/>
          </a:xfrm>
          <a:prstGeom prst="rect">
            <a:avLst/>
          </a:prstGeom>
        </p:spPr>
      </p:pic>
      <p:pic>
        <p:nvPicPr>
          <p:cNvPr id="10" name="Picture 9" descr="A graph of a curve&#10;&#10;Description automatically generated">
            <a:extLst>
              <a:ext uri="{FF2B5EF4-FFF2-40B4-BE49-F238E27FC236}">
                <a16:creationId xmlns:a16="http://schemas.microsoft.com/office/drawing/2014/main" id="{C75FFB94-D3F1-69D8-8A24-105F552FD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961" y="1559844"/>
            <a:ext cx="5333333" cy="4000000"/>
          </a:xfrm>
          <a:prstGeom prst="rect">
            <a:avLst/>
          </a:prstGeom>
        </p:spPr>
      </p:pic>
      <p:pic>
        <p:nvPicPr>
          <p:cNvPr id="14" name="Picture 13">
            <a:extLst>
              <a:ext uri="{FF2B5EF4-FFF2-40B4-BE49-F238E27FC236}">
                <a16:creationId xmlns:a16="http://schemas.microsoft.com/office/drawing/2014/main" id="{C353C4C3-D7F9-1584-2C21-72C3839B9EC6}"/>
              </a:ext>
            </a:extLst>
          </p:cNvPr>
          <p:cNvPicPr>
            <a:picLocks noChangeAspect="1"/>
          </p:cNvPicPr>
          <p:nvPr/>
        </p:nvPicPr>
        <p:blipFill>
          <a:blip r:embed="rId5"/>
          <a:stretch>
            <a:fillRect/>
          </a:stretch>
        </p:blipFill>
        <p:spPr>
          <a:xfrm>
            <a:off x="7714197" y="5994028"/>
            <a:ext cx="1564524" cy="804613"/>
          </a:xfrm>
          <a:prstGeom prst="rect">
            <a:avLst/>
          </a:prstGeom>
        </p:spPr>
      </p:pic>
      <p:pic>
        <p:nvPicPr>
          <p:cNvPr id="18" name="Picture 17">
            <a:extLst>
              <a:ext uri="{FF2B5EF4-FFF2-40B4-BE49-F238E27FC236}">
                <a16:creationId xmlns:a16="http://schemas.microsoft.com/office/drawing/2014/main" id="{8990E628-149B-A7AB-0ACF-EB57FA46CC78}"/>
              </a:ext>
            </a:extLst>
          </p:cNvPr>
          <p:cNvPicPr>
            <a:picLocks noChangeAspect="1"/>
          </p:cNvPicPr>
          <p:nvPr/>
        </p:nvPicPr>
        <p:blipFill>
          <a:blip r:embed="rId6"/>
          <a:stretch>
            <a:fillRect/>
          </a:stretch>
        </p:blipFill>
        <p:spPr>
          <a:xfrm>
            <a:off x="1700567" y="5934670"/>
            <a:ext cx="4110378" cy="69165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59110-87A9-4A88-7947-9FEC48629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C7280-DAEF-F073-0490-DE4E7E519CF7}"/>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12" name="TextBox 11">
            <a:extLst>
              <a:ext uri="{FF2B5EF4-FFF2-40B4-BE49-F238E27FC236}">
                <a16:creationId xmlns:a16="http://schemas.microsoft.com/office/drawing/2014/main" id="{69D6C680-64A6-185C-4F30-973ADB8871E1}"/>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A4C33252-606E-5933-8A3E-03FC350837A6}"/>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8" name="Picture 7">
            <a:extLst>
              <a:ext uri="{FF2B5EF4-FFF2-40B4-BE49-F238E27FC236}">
                <a16:creationId xmlns:a16="http://schemas.microsoft.com/office/drawing/2014/main" id="{294EC08B-17DC-4256-A320-3D9B34360A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2986" y="1559844"/>
            <a:ext cx="5333333" cy="3999999"/>
          </a:xfrm>
          <a:prstGeom prst="rect">
            <a:avLst/>
          </a:prstGeom>
        </p:spPr>
      </p:pic>
      <p:pic>
        <p:nvPicPr>
          <p:cNvPr id="10" name="Picture 9">
            <a:extLst>
              <a:ext uri="{FF2B5EF4-FFF2-40B4-BE49-F238E27FC236}">
                <a16:creationId xmlns:a16="http://schemas.microsoft.com/office/drawing/2014/main" id="{106FC9B4-FDD6-DC4C-4529-0DE6D52956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0961" y="1559844"/>
            <a:ext cx="5333333" cy="3999999"/>
          </a:xfrm>
          <a:prstGeom prst="rect">
            <a:avLst/>
          </a:prstGeom>
        </p:spPr>
      </p:pic>
      <p:pic>
        <p:nvPicPr>
          <p:cNvPr id="24" name="Content Placeholder 11">
            <a:extLst>
              <a:ext uri="{FF2B5EF4-FFF2-40B4-BE49-F238E27FC236}">
                <a16:creationId xmlns:a16="http://schemas.microsoft.com/office/drawing/2014/main" id="{DD713035-E5B2-68EF-4DC1-6C1B5C56D2EE}"/>
              </a:ext>
            </a:extLst>
          </p:cNvPr>
          <p:cNvPicPr>
            <a:picLocks noChangeAspect="1"/>
          </p:cNvPicPr>
          <p:nvPr/>
        </p:nvPicPr>
        <p:blipFill>
          <a:blip r:embed="rId5"/>
          <a:stretch>
            <a:fillRect/>
          </a:stretch>
        </p:blipFill>
        <p:spPr>
          <a:xfrm>
            <a:off x="7533742" y="305766"/>
            <a:ext cx="3820058" cy="495369"/>
          </a:xfrm>
          <a:prstGeom prst="rect">
            <a:avLst/>
          </a:prstGeom>
        </p:spPr>
      </p:pic>
      <p:pic>
        <p:nvPicPr>
          <p:cNvPr id="25" name="Picture 24">
            <a:extLst>
              <a:ext uri="{FF2B5EF4-FFF2-40B4-BE49-F238E27FC236}">
                <a16:creationId xmlns:a16="http://schemas.microsoft.com/office/drawing/2014/main" id="{7BB226CA-883D-17C1-BDAC-C1DCCBDFE337}"/>
              </a:ext>
            </a:extLst>
          </p:cNvPr>
          <p:cNvPicPr>
            <a:picLocks noChangeAspect="1"/>
          </p:cNvPicPr>
          <p:nvPr/>
        </p:nvPicPr>
        <p:blipFill>
          <a:blip r:embed="rId6"/>
          <a:stretch>
            <a:fillRect/>
          </a:stretch>
        </p:blipFill>
        <p:spPr>
          <a:xfrm>
            <a:off x="7667110" y="797108"/>
            <a:ext cx="3553321" cy="438211"/>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CBBAD687-48EA-87AA-B577-1C79DBD94E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4" name="Picture 3" descr="A picture containing circle&#10;&#10;Description automatically generated">
            <a:extLst>
              <a:ext uri="{FF2B5EF4-FFF2-40B4-BE49-F238E27FC236}">
                <a16:creationId xmlns:a16="http://schemas.microsoft.com/office/drawing/2014/main" id="{F53671AE-5553-7CA5-984F-4748C6128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57076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0132-6A0C-080C-D414-75FE9A433DD4}"/>
              </a:ext>
            </a:extLst>
          </p:cNvPr>
          <p:cNvSpPr>
            <a:spLocks noGrp="1"/>
          </p:cNvSpPr>
          <p:nvPr>
            <p:ph type="title"/>
          </p:nvPr>
        </p:nvSpPr>
        <p:spPr>
          <a:xfrm>
            <a:off x="6823878" y="741391"/>
            <a:ext cx="4491821" cy="1616203"/>
          </a:xfrm>
        </p:spPr>
        <p:txBody>
          <a:bodyPr anchor="b">
            <a:normAutofit/>
          </a:bodyPr>
          <a:lstStyle/>
          <a:p>
            <a:r>
              <a:rPr lang="en-US" sz="3200"/>
              <a:t>Aerial Robotics (Drone)</a:t>
            </a:r>
          </a:p>
        </p:txBody>
      </p:sp>
      <p:pic>
        <p:nvPicPr>
          <p:cNvPr id="5" name="Picture 4" descr="A delivery drone carrying a package inside a warehouse">
            <a:extLst>
              <a:ext uri="{FF2B5EF4-FFF2-40B4-BE49-F238E27FC236}">
                <a16:creationId xmlns:a16="http://schemas.microsoft.com/office/drawing/2014/main" id="{97A9688F-FF3F-1216-0865-498439467B41}"/>
              </a:ext>
            </a:extLst>
          </p:cNvPr>
          <p:cNvPicPr>
            <a:picLocks noChangeAspect="1"/>
          </p:cNvPicPr>
          <p:nvPr/>
        </p:nvPicPr>
        <p:blipFill>
          <a:blip r:embed="rId3"/>
          <a:srcRect l="26950" r="23050"/>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37F1538-93FF-F57D-8392-AD9002036C66}"/>
              </a:ext>
            </a:extLst>
          </p:cNvPr>
          <p:cNvSpPr>
            <a:spLocks noGrp="1"/>
          </p:cNvSpPr>
          <p:nvPr>
            <p:ph idx="1"/>
          </p:nvPr>
        </p:nvSpPr>
        <p:spPr>
          <a:xfrm>
            <a:off x="6823878" y="2533476"/>
            <a:ext cx="4491820" cy="3447832"/>
          </a:xfrm>
        </p:spPr>
        <p:txBody>
          <a:bodyPr anchor="t">
            <a:normAutofit/>
          </a:bodyPr>
          <a:lstStyle/>
          <a:p>
            <a:r>
              <a:rPr lang="en-US" sz="2000"/>
              <a:t>Additional Modeling</a:t>
            </a:r>
          </a:p>
          <a:p>
            <a:pPr lvl="1"/>
            <a:r>
              <a:rPr lang="en-US" sz="2000"/>
              <a:t>Camera</a:t>
            </a:r>
          </a:p>
          <a:p>
            <a:pPr lvl="1"/>
            <a:r>
              <a:rPr lang="en-US" sz="2000"/>
              <a:t>Unscented Kalman Filter</a:t>
            </a:r>
          </a:p>
          <a:p>
            <a:r>
              <a:rPr lang="en-US" sz="2000"/>
              <a:t>Full MATLAB simulation</a:t>
            </a:r>
          </a:p>
          <a:p>
            <a:pPr lvl="1"/>
            <a:r>
              <a:rPr lang="en-US" sz="2000"/>
              <a:t>Goal:</a:t>
            </a:r>
          </a:p>
          <a:p>
            <a:pPr lvl="2"/>
            <a:r>
              <a:rPr lang="en-US" dirty="0"/>
              <a:t>Follow reference trajectory </a:t>
            </a:r>
          </a:p>
          <a:p>
            <a:pPr lvl="3"/>
            <a:r>
              <a:rPr lang="en-US" sz="2000"/>
              <a:t>Determined by A* algorithm in C++</a:t>
            </a:r>
          </a:p>
          <a:p>
            <a:pPr lvl="2"/>
            <a:r>
              <a:rPr lang="en-US" dirty="0"/>
              <a:t>Maintain 0 m altitude</a:t>
            </a:r>
          </a:p>
        </p:txBody>
      </p:sp>
    </p:spTree>
    <p:extLst>
      <p:ext uri="{BB962C8B-B14F-4D97-AF65-F5344CB8AC3E}">
        <p14:creationId xmlns:p14="http://schemas.microsoft.com/office/powerpoint/2010/main" val="249686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11" name="Picture 10" descr="Chart, line chart, scatter chart&#10;&#10;Description automatically generated">
            <a:extLst>
              <a:ext uri="{FF2B5EF4-FFF2-40B4-BE49-F238E27FC236}">
                <a16:creationId xmlns:a16="http://schemas.microsoft.com/office/drawing/2014/main" id="{E7E7AC85-BDFD-4AD6-7917-D04A7388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3298367"/>
            <a:ext cx="3178628" cy="2383971"/>
          </a:xfrm>
          <a:prstGeom prst="rect">
            <a:avLst/>
          </a:prstGeom>
        </p:spPr>
      </p:pic>
      <p:sp>
        <p:nvSpPr>
          <p:cNvPr id="12" name="TextBox 11">
            <a:extLst>
              <a:ext uri="{FF2B5EF4-FFF2-40B4-BE49-F238E27FC236}">
                <a16:creationId xmlns:a16="http://schemas.microsoft.com/office/drawing/2014/main" id="{2C1A7360-E163-5275-9C07-17FFA19E3989}"/>
              </a:ext>
            </a:extLst>
          </p:cNvPr>
          <p:cNvSpPr txBox="1"/>
          <p:nvPr/>
        </p:nvSpPr>
        <p:spPr>
          <a:xfrm>
            <a:off x="1561623" y="5920343"/>
            <a:ext cx="2481943" cy="646331"/>
          </a:xfrm>
          <a:prstGeom prst="rect">
            <a:avLst/>
          </a:prstGeom>
          <a:noFill/>
        </p:spPr>
        <p:txBody>
          <a:bodyPr wrap="square" rtlCol="0">
            <a:spAutoFit/>
          </a:bodyPr>
          <a:lstStyle/>
          <a:p>
            <a:pPr algn="ctr"/>
            <a:r>
              <a:rPr lang="en-US" dirty="0"/>
              <a:t>Depth First Search (DFS)</a:t>
            </a:r>
          </a:p>
        </p:txBody>
      </p:sp>
      <p:pic>
        <p:nvPicPr>
          <p:cNvPr id="14" name="Picture 13" descr="Chart, scatter chart&#10;&#10;Description automatically generated">
            <a:extLst>
              <a:ext uri="{FF2B5EF4-FFF2-40B4-BE49-F238E27FC236}">
                <a16:creationId xmlns:a16="http://schemas.microsoft.com/office/drawing/2014/main" id="{9D4ABCFA-AC38-97D9-B9B4-0F3AEC8D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924" y="3298369"/>
            <a:ext cx="3178627" cy="2383970"/>
          </a:xfrm>
          <a:prstGeom prst="rect">
            <a:avLst/>
          </a:prstGeom>
        </p:spPr>
      </p:pic>
      <p:sp>
        <p:nvSpPr>
          <p:cNvPr id="15" name="TextBox 14">
            <a:extLst>
              <a:ext uri="{FF2B5EF4-FFF2-40B4-BE49-F238E27FC236}">
                <a16:creationId xmlns:a16="http://schemas.microsoft.com/office/drawing/2014/main" id="{7851C9B4-8A26-635A-6B6C-8B420C97F527}"/>
              </a:ext>
            </a:extLst>
          </p:cNvPr>
          <p:cNvSpPr txBox="1"/>
          <p:nvPr/>
        </p:nvSpPr>
        <p:spPr>
          <a:xfrm>
            <a:off x="5313565" y="6013899"/>
            <a:ext cx="2481943" cy="369332"/>
          </a:xfrm>
          <a:prstGeom prst="rect">
            <a:avLst/>
          </a:prstGeom>
          <a:noFill/>
        </p:spPr>
        <p:txBody>
          <a:bodyPr wrap="square" rtlCol="0">
            <a:spAutoFit/>
          </a:bodyPr>
          <a:lstStyle/>
          <a:p>
            <a:pPr algn="ctr"/>
            <a:r>
              <a:rPr lang="en-US" dirty="0"/>
              <a:t>Dijkstra’s</a:t>
            </a:r>
          </a:p>
        </p:txBody>
      </p:sp>
      <p:pic>
        <p:nvPicPr>
          <p:cNvPr id="17" name="Picture 16" descr="Chart, scatter chart&#10;&#10;Description automatically generated">
            <a:extLst>
              <a:ext uri="{FF2B5EF4-FFF2-40B4-BE49-F238E27FC236}">
                <a16:creationId xmlns:a16="http://schemas.microsoft.com/office/drawing/2014/main" id="{118C1292-34C9-1A1E-509B-9149D2C51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760" y="3298367"/>
            <a:ext cx="3178627" cy="2383970"/>
          </a:xfrm>
          <a:prstGeom prst="rect">
            <a:avLst/>
          </a:prstGeom>
        </p:spPr>
      </p:pic>
      <p:sp>
        <p:nvSpPr>
          <p:cNvPr id="18" name="TextBox 17">
            <a:extLst>
              <a:ext uri="{FF2B5EF4-FFF2-40B4-BE49-F238E27FC236}">
                <a16:creationId xmlns:a16="http://schemas.microsoft.com/office/drawing/2014/main" id="{40173238-1231-49AA-D1B4-4FEA23632D5F}"/>
              </a:ext>
            </a:extLst>
          </p:cNvPr>
          <p:cNvSpPr txBox="1"/>
          <p:nvPr/>
        </p:nvSpPr>
        <p:spPr>
          <a:xfrm>
            <a:off x="9065507" y="5920343"/>
            <a:ext cx="2481943" cy="369332"/>
          </a:xfrm>
          <a:prstGeom prst="rect">
            <a:avLst/>
          </a:prstGeom>
          <a:noFill/>
        </p:spPr>
        <p:txBody>
          <a:bodyPr wrap="square" rtlCol="0">
            <a:spAutoFit/>
          </a:bodyPr>
          <a:lstStyle/>
          <a:p>
            <a:pPr algn="ctr"/>
            <a:r>
              <a:rPr lang="en-US" dirty="0"/>
              <a:t>A*</a:t>
            </a:r>
          </a:p>
        </p:txBody>
      </p:sp>
      <p:pic>
        <p:nvPicPr>
          <p:cNvPr id="20" name="Graphic 19"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9278" y="5148487"/>
            <a:ext cx="914400" cy="914400"/>
          </a:xfrm>
          <a:prstGeom prst="rect">
            <a:avLst/>
          </a:prstGeom>
        </p:spPr>
      </p:pic>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278" y="591140"/>
            <a:ext cx="1617256" cy="1212942"/>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9416934" y="1791499"/>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
        <p:nvSpPr>
          <p:cNvPr id="24" name="TextBox 23">
            <a:extLst>
              <a:ext uri="{FF2B5EF4-FFF2-40B4-BE49-F238E27FC236}">
                <a16:creationId xmlns:a16="http://schemas.microsoft.com/office/drawing/2014/main" id="{910240B5-646A-3BB2-C347-EF03BA4DC25C}"/>
              </a:ext>
            </a:extLst>
          </p:cNvPr>
          <p:cNvSpPr txBox="1"/>
          <p:nvPr/>
        </p:nvSpPr>
        <p:spPr>
          <a:xfrm>
            <a:off x="1336652" y="3312650"/>
            <a:ext cx="1355748" cy="369332"/>
          </a:xfrm>
          <a:prstGeom prst="rect">
            <a:avLst/>
          </a:prstGeom>
          <a:noFill/>
        </p:spPr>
        <p:txBody>
          <a:bodyPr wrap="square" rtlCol="0">
            <a:spAutoFit/>
          </a:bodyPr>
          <a:lstStyle/>
          <a:p>
            <a:r>
              <a:rPr lang="en-US" b="1" dirty="0">
                <a:solidFill>
                  <a:srgbClr val="FF0000"/>
                </a:solidFill>
              </a:rPr>
              <a:t>START</a:t>
            </a:r>
          </a:p>
        </p:txBody>
      </p:sp>
      <p:sp>
        <p:nvSpPr>
          <p:cNvPr id="26" name="TextBox 25">
            <a:extLst>
              <a:ext uri="{FF2B5EF4-FFF2-40B4-BE49-F238E27FC236}">
                <a16:creationId xmlns:a16="http://schemas.microsoft.com/office/drawing/2014/main" id="{FDFD3C0F-9B16-2B15-F358-8E411FF01C51}"/>
              </a:ext>
            </a:extLst>
          </p:cNvPr>
          <p:cNvSpPr txBox="1"/>
          <p:nvPr/>
        </p:nvSpPr>
        <p:spPr>
          <a:xfrm>
            <a:off x="3970722" y="5181064"/>
            <a:ext cx="1355748" cy="369332"/>
          </a:xfrm>
          <a:prstGeom prst="rect">
            <a:avLst/>
          </a:prstGeom>
          <a:noFill/>
        </p:spPr>
        <p:txBody>
          <a:bodyPr wrap="square" rtlCol="0">
            <a:spAutoFit/>
          </a:bodyPr>
          <a:lstStyle/>
          <a:p>
            <a:r>
              <a:rPr lang="en-US" b="1" dirty="0">
                <a:solidFill>
                  <a:srgbClr val="FF0000"/>
                </a:solidFill>
              </a:rPr>
              <a:t>END</a:t>
            </a:r>
          </a:p>
        </p:txBody>
      </p:sp>
    </p:spTree>
    <p:extLst>
      <p:ext uri="{BB962C8B-B14F-4D97-AF65-F5344CB8AC3E}">
        <p14:creationId xmlns:p14="http://schemas.microsoft.com/office/powerpoint/2010/main" val="231197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449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extLst>
              <p:ext uri="{D42A27DB-BD31-4B8C-83A1-F6EECF244321}">
                <p14:modId xmlns:p14="http://schemas.microsoft.com/office/powerpoint/2010/main" val="135062926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2000"/>
              <a:t>Name: Bonsuck Koo</a:t>
            </a:r>
          </a:p>
          <a:p>
            <a:r>
              <a:rPr lang="en-US" sz="2000"/>
              <a:t>School: University of Texas at Austin</a:t>
            </a:r>
          </a:p>
          <a:p>
            <a:r>
              <a:rPr lang="en-US" sz="2000"/>
              <a:t>Degree: Integrated Master and Bachelor of Science in Mechanical Engineering (2024 Dec.)</a:t>
            </a:r>
          </a:p>
          <a:p>
            <a:r>
              <a:rPr lang="en-US" sz="2000"/>
              <a:t>Hobbies: Visiting National Parks </a:t>
            </a:r>
          </a:p>
          <a:p>
            <a:r>
              <a:rPr lang="en-US" sz="2000"/>
              <a:t>Obtained American Citizenship in July 2023</a:t>
            </a:r>
          </a:p>
        </p:txBody>
      </p:sp>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683735"/>
            <a:ext cx="3325118" cy="2219516"/>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683735"/>
            <a:ext cx="3325118" cy="2219516"/>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433963"/>
            <a:ext cx="2227974" cy="148717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883" y="4061443"/>
            <a:ext cx="1670980" cy="2227974"/>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167" y="4672969"/>
            <a:ext cx="2152419" cy="1614314"/>
          </a:xfrm>
          <a:prstGeom prst="rect">
            <a:avLst/>
          </a:prstGeom>
        </p:spPr>
      </p:pic>
      <p:pic>
        <p:nvPicPr>
          <p:cNvPr id="6"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8120138" y="-433009"/>
            <a:ext cx="4474473" cy="2179324"/>
          </a:xfrm>
        </p:spPr>
      </p:pic>
    </p:spTree>
    <p:extLst>
      <p:ext uri="{BB962C8B-B14F-4D97-AF65-F5344CB8AC3E}">
        <p14:creationId xmlns:p14="http://schemas.microsoft.com/office/powerpoint/2010/main" val="9354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extLst>
              <p:ext uri="{D42A27DB-BD31-4B8C-83A1-F6EECF244321}">
                <p14:modId xmlns:p14="http://schemas.microsoft.com/office/powerpoint/2010/main" val="7072371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892431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A9C93-66DE-973D-0A8F-E0DEF49AF89F}"/>
              </a:ext>
            </a:extLst>
          </p:cNvPr>
          <p:cNvSpPr>
            <a:spLocks noGrp="1"/>
          </p:cNvSpPr>
          <p:nvPr>
            <p:ph type="title"/>
          </p:nvPr>
        </p:nvSpPr>
        <p:spPr>
          <a:xfrm>
            <a:off x="640080" y="329184"/>
            <a:ext cx="6894576" cy="1783080"/>
          </a:xfrm>
        </p:spPr>
        <p:txBody>
          <a:bodyPr anchor="b">
            <a:normAutofit/>
          </a:bodyPr>
          <a:lstStyle/>
          <a:p>
            <a:r>
              <a:rPr lang="en-US" sz="5400"/>
              <a:t>Experience overview</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1691EF-AA61-C604-A92F-AD175803FD85}"/>
              </a:ext>
            </a:extLst>
          </p:cNvPr>
          <p:cNvSpPr>
            <a:spLocks noGrp="1"/>
          </p:cNvSpPr>
          <p:nvPr>
            <p:ph idx="1"/>
          </p:nvPr>
        </p:nvSpPr>
        <p:spPr>
          <a:xfrm>
            <a:off x="640080" y="2706624"/>
            <a:ext cx="6894576" cy="3483864"/>
          </a:xfrm>
        </p:spPr>
        <p:txBody>
          <a:bodyPr>
            <a:normAutofit/>
          </a:bodyPr>
          <a:lstStyle/>
          <a:p>
            <a:r>
              <a:rPr lang="en-US" sz="2200" dirty="0"/>
              <a:t>Relevant Courses: </a:t>
            </a:r>
          </a:p>
          <a:p>
            <a:pPr lvl="1"/>
            <a:r>
              <a:rPr lang="en-US" sz="2200" dirty="0"/>
              <a:t>Automated Control Systems</a:t>
            </a:r>
          </a:p>
          <a:p>
            <a:pPr lvl="1"/>
            <a:r>
              <a:rPr lang="en-US" sz="2200" dirty="0"/>
              <a:t>Dynamic Systems and Control</a:t>
            </a:r>
          </a:p>
          <a:p>
            <a:pPr lvl="1"/>
            <a:r>
              <a:rPr lang="en-US" sz="2200" dirty="0"/>
              <a:t>Spacecraft Dynamics </a:t>
            </a:r>
          </a:p>
          <a:p>
            <a:pPr lvl="1"/>
            <a:r>
              <a:rPr lang="en-US" sz="2200" dirty="0"/>
              <a:t>Aircraft Dynamics</a:t>
            </a:r>
          </a:p>
          <a:p>
            <a:pPr lvl="1"/>
            <a:r>
              <a:rPr lang="en-US" sz="2200" dirty="0"/>
              <a:t>Stochastic Estimation and control</a:t>
            </a:r>
          </a:p>
          <a:p>
            <a:pPr lvl="1"/>
            <a:r>
              <a:rPr lang="en-US" sz="2200" dirty="0"/>
              <a:t>Aerial Robotics</a:t>
            </a:r>
          </a:p>
          <a:p>
            <a:pPr lvl="1"/>
            <a:r>
              <a:rPr lang="en-US" sz="2200" dirty="0"/>
              <a:t>GPS </a:t>
            </a:r>
            <a:r>
              <a:rPr lang="en-US" sz="2200"/>
              <a:t>Signal Processing</a:t>
            </a:r>
            <a:endParaRPr lang="en-US" sz="2200" dirty="0"/>
          </a:p>
          <a:p>
            <a:pPr lvl="1"/>
            <a:endParaRPr lang="en-US" sz="2200" dirty="0"/>
          </a:p>
        </p:txBody>
      </p:sp>
      <p:pic>
        <p:nvPicPr>
          <p:cNvPr id="7" name="Picture 6" descr="Chart&#10;&#10;Description automatically generated">
            <a:extLst>
              <a:ext uri="{FF2B5EF4-FFF2-40B4-BE49-F238E27FC236}">
                <a16:creationId xmlns:a16="http://schemas.microsoft.com/office/drawing/2014/main" id="{915002EE-D2AA-8F09-9459-59C818DB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40" y="453535"/>
            <a:ext cx="4014216" cy="3181265"/>
          </a:xfrm>
          <a:prstGeom prst="rect">
            <a:avLst/>
          </a:prstGeom>
        </p:spPr>
      </p:pic>
      <p:pic>
        <p:nvPicPr>
          <p:cNvPr id="9" name="Picture 8" descr="Diagram, schematic&#10;&#10;Description automatically generated">
            <a:extLst>
              <a:ext uri="{FF2B5EF4-FFF2-40B4-BE49-F238E27FC236}">
                <a16:creationId xmlns:a16="http://schemas.microsoft.com/office/drawing/2014/main" id="{DAF8EDBB-771E-69B0-02A0-69B50F06B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840" y="4125966"/>
            <a:ext cx="3995928" cy="2082726"/>
          </a:xfrm>
          <a:prstGeom prst="rect">
            <a:avLst/>
          </a:prstGeom>
        </p:spPr>
      </p:pic>
    </p:spTree>
    <p:extLst>
      <p:ext uri="{BB962C8B-B14F-4D97-AF65-F5344CB8AC3E}">
        <p14:creationId xmlns:p14="http://schemas.microsoft.com/office/powerpoint/2010/main" val="426913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600"/>
              <a:t>NGC engineering intern</a:t>
            </a:r>
          </a:p>
          <a:p>
            <a:pPr lvl="1"/>
            <a:r>
              <a:rPr lang="en-US" sz="1600"/>
              <a:t> Sandia National Laboratories (Current)</a:t>
            </a:r>
          </a:p>
          <a:p>
            <a:r>
              <a:rPr lang="en-US" sz="1600"/>
              <a:t>GNC engineering Intern</a:t>
            </a:r>
          </a:p>
          <a:p>
            <a:pPr lvl="1"/>
            <a:r>
              <a:rPr lang="en-US" sz="1600"/>
              <a:t>Blue Origin (2023 Fall)</a:t>
            </a:r>
          </a:p>
          <a:p>
            <a:r>
              <a:rPr lang="en-US" sz="1600"/>
              <a:t>Mechanical Engineering Intern</a:t>
            </a:r>
          </a:p>
          <a:p>
            <a:pPr lvl="1"/>
            <a:r>
              <a:rPr lang="en-US" sz="1600"/>
              <a:t> Samsung Austin Semiconductors (2022 Summer)</a:t>
            </a:r>
          </a:p>
          <a:p>
            <a:r>
              <a:rPr lang="en-US" sz="1600"/>
              <a:t>System Engineering Intern</a:t>
            </a:r>
          </a:p>
          <a:p>
            <a:pPr lvl="1"/>
            <a:r>
              <a:rPr lang="en-US" sz="1600"/>
              <a:t> Trane Technologies (2021 Summer and Fall)</a:t>
            </a:r>
          </a:p>
          <a:p>
            <a:r>
              <a:rPr lang="en-US" sz="1600"/>
              <a:t>Mandatory Korean Military service (2018-2020)</a:t>
            </a:r>
          </a:p>
          <a:p>
            <a:endParaRPr lang="en-US" sz="1600"/>
          </a:p>
          <a:p>
            <a:endParaRPr lang="en-US" sz="160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389" y="3694526"/>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820" y="1087507"/>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50779" y="1498936"/>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51468" y="4069689"/>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91118" y="4105955"/>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
        <p:nvSpPr>
          <p:cNvPr id="2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7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dirty="0"/>
              <a:t>Project</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20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a:t>Aerial Robotics (Drone)</a:t>
            </a:r>
            <a:endParaRPr lang="en-US" dirty="0"/>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5067300" cy="4218714"/>
          </a:xfrm>
        </p:spPr>
        <p:txBody>
          <a:bodyPr>
            <a:normAutofit/>
          </a:bodyPr>
          <a:lstStyle/>
          <a:p>
            <a:r>
              <a:rPr lang="en-US" dirty="0"/>
              <a:t>2024 Spring (Last Semester)</a:t>
            </a:r>
          </a:p>
          <a:p>
            <a:r>
              <a:rPr lang="en-US" dirty="0"/>
              <a:t>Team Competition</a:t>
            </a:r>
          </a:p>
          <a:p>
            <a:r>
              <a:rPr lang="en-US" dirty="0"/>
              <a:t>Goal: </a:t>
            </a:r>
          </a:p>
          <a:p>
            <a:pPr lvl="1"/>
            <a:r>
              <a:rPr lang="en-US" dirty="0"/>
              <a:t>Create an algorithm to find the fastest routes to predetermined targets</a:t>
            </a:r>
          </a:p>
          <a:p>
            <a:pPr lvl="1"/>
            <a:r>
              <a:rPr lang="en-US" dirty="0"/>
              <a:t>The final algorithm is implemented in a high-fidelity simulation tool</a:t>
            </a:r>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313" y="1371587"/>
            <a:ext cx="2813288" cy="2108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9380177" y="1371587"/>
            <a:ext cx="2811823" cy="2108867"/>
          </a:xfrm>
          <a:prstGeom prst="rect">
            <a:avLst/>
          </a:prstGeom>
        </p:spPr>
      </p:pic>
      <p:pic>
        <p:nvPicPr>
          <p:cNvPr id="7" name="Picture 6" descr="A green and black rectangular objects&#10;&#10;Description automatically generated">
            <a:extLst>
              <a:ext uri="{FF2B5EF4-FFF2-40B4-BE49-F238E27FC236}">
                <a16:creationId xmlns:a16="http://schemas.microsoft.com/office/drawing/2014/main" id="{CAA2CA9D-71FD-8307-8EFA-F9B5E188A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00" y="3761770"/>
            <a:ext cx="3714673" cy="3096230"/>
          </a:xfrm>
          <a:prstGeom prst="rect">
            <a:avLst/>
          </a:prstGeom>
        </p:spPr>
      </p:pic>
      <p:sp>
        <p:nvSpPr>
          <p:cNvPr id="10" name="TextBox 9">
            <a:extLst>
              <a:ext uri="{FF2B5EF4-FFF2-40B4-BE49-F238E27FC236}">
                <a16:creationId xmlns:a16="http://schemas.microsoft.com/office/drawing/2014/main" id="{3343D602-53C3-1FE9-0F17-D99930FD76FE}"/>
              </a:ext>
            </a:extLst>
          </p:cNvPr>
          <p:cNvSpPr txBox="1"/>
          <p:nvPr/>
        </p:nvSpPr>
        <p:spPr>
          <a:xfrm>
            <a:off x="6420862" y="3405669"/>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8179-5843-24C8-8B57-A91FE0B97C4B}"/>
              </a:ext>
            </a:extLst>
          </p:cNvPr>
          <p:cNvSpPr>
            <a:spLocks noGrp="1"/>
          </p:cNvSpPr>
          <p:nvPr>
            <p:ph type="title"/>
          </p:nvPr>
        </p:nvSpPr>
        <p:spPr/>
        <p:txBody>
          <a:bodyPr/>
          <a:lstStyle/>
          <a:p>
            <a:r>
              <a:rPr lang="en-US" dirty="0"/>
              <a:t>My Work</a:t>
            </a:r>
          </a:p>
        </p:txBody>
      </p:sp>
      <p:sp>
        <p:nvSpPr>
          <p:cNvPr id="3" name="Content Placeholder 2">
            <a:extLst>
              <a:ext uri="{FF2B5EF4-FFF2-40B4-BE49-F238E27FC236}">
                <a16:creationId xmlns:a16="http://schemas.microsoft.com/office/drawing/2014/main" id="{6F5F6FA1-3700-F226-9D94-4F3B57AE06EA}"/>
              </a:ext>
            </a:extLst>
          </p:cNvPr>
          <p:cNvSpPr>
            <a:spLocks noGrp="1"/>
          </p:cNvSpPr>
          <p:nvPr>
            <p:ph idx="1"/>
          </p:nvPr>
        </p:nvSpPr>
        <p:spPr/>
        <p:txBody>
          <a:bodyPr/>
          <a:lstStyle/>
          <a:p>
            <a:r>
              <a:rPr lang="en-US" dirty="0"/>
              <a:t>Develop 6-DOF simulation in MATLAB</a:t>
            </a:r>
          </a:p>
          <a:p>
            <a:r>
              <a:rPr lang="en-US" dirty="0"/>
              <a:t>Develop A* algorithm in C++</a:t>
            </a:r>
          </a:p>
        </p:txBody>
      </p:sp>
    </p:spTree>
    <p:extLst>
      <p:ext uri="{BB962C8B-B14F-4D97-AF65-F5344CB8AC3E}">
        <p14:creationId xmlns:p14="http://schemas.microsoft.com/office/powerpoint/2010/main" val="216974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r>
              <a:rPr lang="en-US" sz="105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r>
              <a:rPr lang="en-US" sz="1100" dirty="0"/>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9471</TotalTime>
  <Words>4692</Words>
  <Application>Microsoft Office PowerPoint</Application>
  <PresentationFormat>Widescreen</PresentationFormat>
  <Paragraphs>309</Paragraphs>
  <Slides>23</Slides>
  <Notes>20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Calibri</vt:lpstr>
      <vt:lpstr>Lato</vt:lpstr>
      <vt:lpstr>Office Theme</vt:lpstr>
      <vt:lpstr>Bonsuck Koo</vt:lpstr>
      <vt:lpstr>Introduction</vt:lpstr>
      <vt:lpstr>Experience overview</vt:lpstr>
      <vt:lpstr>Why Blue Origin?</vt:lpstr>
      <vt:lpstr>Project</vt:lpstr>
      <vt:lpstr>Aerial Robotics (Drone)</vt:lpstr>
      <vt:lpstr>My Work</vt:lpstr>
      <vt:lpstr>Aerial Robotics (Drone) Quadrotor Dynamics</vt:lpstr>
      <vt:lpstr>Aerial Robotics (Drone) PD controller</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vt:lpstr>
      <vt:lpstr>Aerial Robotics (Drone) Completed MATLAB Simulation</vt:lpstr>
      <vt:lpstr>Aerial Robotics (Drone) C++: Path Finding Algorithm</vt:lpstr>
      <vt:lpstr>Aerial Robotics (Drone) C++: Path Finding Algorithm</vt:lpstr>
      <vt:lpstr>Aerial Robotics (Drone) Team Collaboration</vt:lpstr>
      <vt:lpstr>Summary of Drone Project</vt:lpstr>
      <vt:lpstr>PowerPoint Presentation</vt:lpstr>
      <vt:lpstr>PowerPoint Presentation</vt:lpstr>
      <vt:lpstr>Experience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218</cp:revision>
  <dcterms:created xsi:type="dcterms:W3CDTF">2024-07-16T01:20:25Z</dcterms:created>
  <dcterms:modified xsi:type="dcterms:W3CDTF">2024-10-26T07:17:37Z</dcterms:modified>
</cp:coreProperties>
</file>